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6"/>
  </p:notesMasterIdLst>
  <p:sldIdLst>
    <p:sldId id="283" r:id="rId2"/>
    <p:sldId id="258" r:id="rId3"/>
    <p:sldId id="274" r:id="rId4"/>
    <p:sldId id="269" r:id="rId5"/>
  </p:sldIdLst>
  <p:sldSz cx="18288000" cy="10287000"/>
  <p:notesSz cx="6858000" cy="9144000"/>
  <p:embeddedFontLst>
    <p:embeddedFont>
      <p:font typeface="Public Sans" pitchFamily="2" charset="77"/>
      <p:regular r:id="rId7"/>
    </p:embeddedFont>
    <p:embeddedFont>
      <p:font typeface="Public Sans Bold" pitchFamily="2" charset="77"/>
      <p:regular r:id="rId8"/>
    </p:embeddedFont>
    <p:embeddedFont>
      <p:font typeface="Public Sans Thin" pitchFamily="2" charset="77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2525D2F-3CAA-4D80-89D5-46315FF9CA70}" v="46" dt="2025-08-04T12:30:42.2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52"/>
    <p:restoredTop sz="94687"/>
  </p:normalViewPr>
  <p:slideViewPr>
    <p:cSldViewPr snapToGrid="0">
      <p:cViewPr varScale="1">
        <p:scale>
          <a:sx n="69" d="100"/>
          <a:sy n="69" d="100"/>
        </p:scale>
        <p:origin x="824" y="2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BD7C44-6776-4A98-8759-97DF23CAE554}" type="datetimeFigureOut">
              <a:rPr lang="tr-TR" smtClean="0"/>
              <a:t>7.08.2025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769263-232C-47DB-96D9-AE871047A4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0001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1D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H="1">
            <a:off x="13157015" y="0"/>
            <a:ext cx="5130985" cy="5143500"/>
          </a:xfrm>
          <a:custGeom>
            <a:avLst/>
            <a:gdLst/>
            <a:ahLst/>
            <a:cxnLst/>
            <a:rect l="l" t="t" r="r" b="b"/>
            <a:pathLst>
              <a:path w="5130985" h="5143500">
                <a:moveTo>
                  <a:pt x="5130985" y="0"/>
                </a:moveTo>
                <a:lnTo>
                  <a:pt x="0" y="0"/>
                </a:lnTo>
                <a:lnTo>
                  <a:pt x="0" y="5143500"/>
                </a:lnTo>
                <a:lnTo>
                  <a:pt x="5130985" y="5143500"/>
                </a:lnTo>
                <a:lnTo>
                  <a:pt x="5130985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T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reeform 3"/>
          <p:cNvSpPr/>
          <p:nvPr/>
        </p:nvSpPr>
        <p:spPr>
          <a:xfrm>
            <a:off x="14567171" y="9258300"/>
            <a:ext cx="3101214" cy="504496"/>
          </a:xfrm>
          <a:custGeom>
            <a:avLst/>
            <a:gdLst/>
            <a:ahLst/>
            <a:cxnLst/>
            <a:rect l="l" t="t" r="r" b="b"/>
            <a:pathLst>
              <a:path w="3101214" h="504496">
                <a:moveTo>
                  <a:pt x="0" y="0"/>
                </a:moveTo>
                <a:lnTo>
                  <a:pt x="3101214" y="0"/>
                </a:lnTo>
                <a:lnTo>
                  <a:pt x="3101214" y="504496"/>
                </a:lnTo>
                <a:lnTo>
                  <a:pt x="0" y="50449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T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6BE99D8-BC45-5A05-8F1F-9A9F8FD1C82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50600" y="2402549"/>
            <a:ext cx="12186800" cy="548190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4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-612058" y="1610336"/>
            <a:ext cx="12725400" cy="13180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050"/>
              </a:lnSpc>
            </a:pPr>
            <a:r>
              <a:rPr lang="tr-TR" sz="8500" dirty="0" err="1">
                <a:solidFill>
                  <a:srgbClr val="101D42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Who</a:t>
            </a:r>
            <a:r>
              <a:rPr lang="tr-TR" sz="8500" dirty="0">
                <a:solidFill>
                  <a:srgbClr val="101D42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 </a:t>
            </a:r>
            <a:r>
              <a:rPr lang="tr-TR" sz="8500" dirty="0" err="1">
                <a:solidFill>
                  <a:srgbClr val="101D42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We</a:t>
            </a:r>
            <a:r>
              <a:rPr lang="tr-TR" sz="8500" dirty="0">
                <a:solidFill>
                  <a:srgbClr val="101D42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 </a:t>
            </a:r>
            <a:r>
              <a:rPr lang="tr-TR" sz="8500" dirty="0" err="1">
                <a:solidFill>
                  <a:srgbClr val="101D42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Are</a:t>
            </a:r>
            <a:r>
              <a:rPr lang="tr-TR" sz="8500" dirty="0">
                <a:solidFill>
                  <a:srgbClr val="101D42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?</a:t>
            </a:r>
            <a:endParaRPr lang="en-US" sz="8500" dirty="0">
              <a:solidFill>
                <a:srgbClr val="101D42"/>
              </a:solidFill>
              <a:latin typeface="Public Sans Thin"/>
              <a:ea typeface="Public Sans Thin"/>
              <a:cs typeface="Public Sans Thin"/>
              <a:sym typeface="Public Sans Thin"/>
            </a:endParaRPr>
          </a:p>
        </p:txBody>
      </p:sp>
      <p:grpSp>
        <p:nvGrpSpPr>
          <p:cNvPr id="3" name="Group 3"/>
          <p:cNvGrpSpPr/>
          <p:nvPr/>
        </p:nvGrpSpPr>
        <p:grpSpPr>
          <a:xfrm rot="-10800000">
            <a:off x="16018864" y="0"/>
            <a:ext cx="2272999" cy="2269362"/>
            <a:chOff x="0" y="0"/>
            <a:chExt cx="6350000" cy="633984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  <a:close/>
                </a:path>
              </a:pathLst>
            </a:custGeom>
            <a:solidFill>
              <a:srgbClr val="C3976B"/>
            </a:solidFill>
          </p:spPr>
          <p:txBody>
            <a:bodyPr/>
            <a:lstStyle/>
            <a:p>
              <a:endParaRPr lang="en-TR"/>
            </a:p>
          </p:txBody>
        </p:sp>
      </p:grpSp>
      <p:sp>
        <p:nvSpPr>
          <p:cNvPr id="5" name="Freeform 5"/>
          <p:cNvSpPr/>
          <p:nvPr/>
        </p:nvSpPr>
        <p:spPr>
          <a:xfrm flipV="1">
            <a:off x="0" y="7144955"/>
            <a:ext cx="3134400" cy="3142045"/>
          </a:xfrm>
          <a:custGeom>
            <a:avLst/>
            <a:gdLst/>
            <a:ahLst/>
            <a:cxnLst/>
            <a:rect l="l" t="t" r="r" b="b"/>
            <a:pathLst>
              <a:path w="3134400" h="3142045">
                <a:moveTo>
                  <a:pt x="0" y="3142045"/>
                </a:moveTo>
                <a:lnTo>
                  <a:pt x="3134400" y="3142045"/>
                </a:lnTo>
                <a:lnTo>
                  <a:pt x="3134400" y="0"/>
                </a:lnTo>
                <a:lnTo>
                  <a:pt x="0" y="0"/>
                </a:lnTo>
                <a:lnTo>
                  <a:pt x="0" y="3142045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TR"/>
          </a:p>
        </p:txBody>
      </p:sp>
      <p:sp>
        <p:nvSpPr>
          <p:cNvPr id="6" name="Freeform 6"/>
          <p:cNvSpPr/>
          <p:nvPr/>
        </p:nvSpPr>
        <p:spPr>
          <a:xfrm>
            <a:off x="14567171" y="9258300"/>
            <a:ext cx="3101214" cy="504496"/>
          </a:xfrm>
          <a:custGeom>
            <a:avLst/>
            <a:gdLst/>
            <a:ahLst/>
            <a:cxnLst/>
            <a:rect l="l" t="t" r="r" b="b"/>
            <a:pathLst>
              <a:path w="3101214" h="504496">
                <a:moveTo>
                  <a:pt x="0" y="0"/>
                </a:moveTo>
                <a:lnTo>
                  <a:pt x="3101214" y="0"/>
                </a:lnTo>
                <a:lnTo>
                  <a:pt x="3101214" y="504496"/>
                </a:lnTo>
                <a:lnTo>
                  <a:pt x="0" y="50449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TR"/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269585CE-5179-2DE7-9E81-70E8233D981F}"/>
              </a:ext>
            </a:extLst>
          </p:cNvPr>
          <p:cNvSpPr txBox="1"/>
          <p:nvPr/>
        </p:nvSpPr>
        <p:spPr>
          <a:xfrm>
            <a:off x="1088922" y="2779950"/>
            <a:ext cx="9942284" cy="12895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1050"/>
              </a:lnSpc>
            </a:pPr>
            <a:r>
              <a:rPr lang="tr-TR" sz="4400" dirty="0">
                <a:solidFill>
                  <a:srgbClr val="101D42"/>
                </a:solidFill>
                <a:latin typeface="Public Sans Thin"/>
              </a:rPr>
              <a:t>‘’</a:t>
            </a:r>
            <a:r>
              <a:rPr lang="tr-TR" sz="4400" dirty="0" err="1">
                <a:solidFill>
                  <a:srgbClr val="101D42"/>
                </a:solidFill>
                <a:latin typeface="Public Sans Thin"/>
              </a:rPr>
              <a:t>The</a:t>
            </a:r>
            <a:r>
              <a:rPr lang="tr-TR" sz="4400" dirty="0">
                <a:solidFill>
                  <a:srgbClr val="101D42"/>
                </a:solidFill>
                <a:latin typeface="Public Sans Thin"/>
              </a:rPr>
              <a:t> New Style of </a:t>
            </a:r>
            <a:r>
              <a:rPr lang="tr-TR" sz="4400" dirty="0" err="1">
                <a:solidFill>
                  <a:srgbClr val="101D42"/>
                </a:solidFill>
                <a:latin typeface="Public Sans Thin"/>
              </a:rPr>
              <a:t>Insurance</a:t>
            </a:r>
            <a:r>
              <a:rPr lang="tr-TR" sz="4400" dirty="0">
                <a:solidFill>
                  <a:srgbClr val="101D42"/>
                </a:solidFill>
                <a:latin typeface="Public Sans Thin"/>
              </a:rPr>
              <a:t>’’</a:t>
            </a:r>
            <a:endParaRPr lang="en-ID" sz="4400" dirty="0">
              <a:solidFill>
                <a:srgbClr val="101D42"/>
              </a:solidFill>
              <a:latin typeface="Public Sans Thin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D7CC741E-C9C7-2D3F-5E9B-34341C8FD8B3}"/>
              </a:ext>
            </a:extLst>
          </p:cNvPr>
          <p:cNvSpPr/>
          <p:nvPr/>
        </p:nvSpPr>
        <p:spPr>
          <a:xfrm>
            <a:off x="2438400" y="2928389"/>
            <a:ext cx="2802492" cy="127017"/>
          </a:xfrm>
          <a:prstGeom prst="roundRect">
            <a:avLst/>
          </a:prstGeom>
          <a:solidFill>
            <a:srgbClr val="002060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0" name="Metin kutusu 9">
            <a:extLst>
              <a:ext uri="{FF2B5EF4-FFF2-40B4-BE49-F238E27FC236}">
                <a16:creationId xmlns:a16="http://schemas.microsoft.com/office/drawing/2014/main" id="{3711BB7B-2FC7-8495-A883-E1F161D18DFD}"/>
              </a:ext>
            </a:extLst>
          </p:cNvPr>
          <p:cNvSpPr txBox="1"/>
          <p:nvPr/>
        </p:nvSpPr>
        <p:spPr>
          <a:xfrm>
            <a:off x="2438400" y="4664813"/>
            <a:ext cx="9942284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latin typeface="Public Sans Thin" panose="020B0604020202020204" charset="-94"/>
              </a:rPr>
              <a:t>Steel Insurance and Reinsurance Brokerage Inc. commenced its operations in 2023 upon obtaining its official license. With an experienced team, it operates across all lines of insurance.</a:t>
            </a:r>
            <a:r>
              <a:rPr lang="tr-TR" sz="2000" dirty="0">
                <a:latin typeface="Public Sans Thin" panose="020B0604020202020204" charset="-94"/>
              </a:rPr>
              <a:t> </a:t>
            </a:r>
          </a:p>
          <a:p>
            <a:r>
              <a:rPr lang="en-US" sz="2000" dirty="0">
                <a:latin typeface="Public Sans Thin" panose="020B0604020202020204" charset="-94"/>
              </a:rPr>
              <a:t>Steel</a:t>
            </a:r>
            <a:r>
              <a:rPr lang="tr-TR" sz="2000" dirty="0">
                <a:latin typeface="Public Sans Thin" panose="020B0604020202020204" charset="-94"/>
              </a:rPr>
              <a:t> Re</a:t>
            </a:r>
            <a:r>
              <a:rPr lang="en-US" sz="2000" dirty="0">
                <a:latin typeface="Public Sans Thin" panose="020B0604020202020204" charset="-94"/>
              </a:rPr>
              <a:t> offers insurance consultancy and brokerage services to companies and institutions across various sectors throughout Turkey. The company provides services in all areas commonly associated with both corporate and individual insurance.</a:t>
            </a:r>
            <a:endParaRPr lang="tr-TR" sz="2000" dirty="0">
              <a:latin typeface="Public Sans Thin" panose="020B0604020202020204" charset="-94"/>
            </a:endParaRPr>
          </a:p>
          <a:p>
            <a:r>
              <a:rPr lang="en-US" sz="2000" dirty="0">
                <a:latin typeface="Public Sans Thin" panose="020B0604020202020204" charset="-94"/>
              </a:rPr>
              <a:t>With its expertise, energy, innovative solutions, and customer-oriented approach, Steel is proud to serve as your trusted partner in insurance and reinsurance.</a:t>
            </a:r>
            <a:endParaRPr lang="en-ID" sz="2000" dirty="0">
              <a:latin typeface="Public Sans Thin" panose="020B0604020202020204" charset="-94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4F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858EDE4-21A3-227B-B6EF-05B1A1D567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>
            <a:extLst>
              <a:ext uri="{FF2B5EF4-FFF2-40B4-BE49-F238E27FC236}">
                <a16:creationId xmlns:a16="http://schemas.microsoft.com/office/drawing/2014/main" id="{52550BAC-B4CB-7BD6-5BB5-679969C00B10}"/>
              </a:ext>
            </a:extLst>
          </p:cNvPr>
          <p:cNvSpPr/>
          <p:nvPr/>
        </p:nvSpPr>
        <p:spPr>
          <a:xfrm flipV="1">
            <a:off x="0" y="5636755"/>
            <a:ext cx="4638930" cy="4650245"/>
          </a:xfrm>
          <a:custGeom>
            <a:avLst/>
            <a:gdLst/>
            <a:ahLst/>
            <a:cxnLst/>
            <a:rect l="l" t="t" r="r" b="b"/>
            <a:pathLst>
              <a:path w="4638930" h="4650245">
                <a:moveTo>
                  <a:pt x="0" y="4650245"/>
                </a:moveTo>
                <a:lnTo>
                  <a:pt x="4638930" y="4650245"/>
                </a:lnTo>
                <a:lnTo>
                  <a:pt x="4638930" y="0"/>
                </a:lnTo>
                <a:lnTo>
                  <a:pt x="0" y="0"/>
                </a:lnTo>
                <a:lnTo>
                  <a:pt x="0" y="4650245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TR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B8542FCE-D40F-2F9C-8678-962753C1D27D}"/>
              </a:ext>
            </a:extLst>
          </p:cNvPr>
          <p:cNvSpPr/>
          <p:nvPr/>
        </p:nvSpPr>
        <p:spPr>
          <a:xfrm>
            <a:off x="14567171" y="9258300"/>
            <a:ext cx="3101214" cy="504496"/>
          </a:xfrm>
          <a:custGeom>
            <a:avLst/>
            <a:gdLst/>
            <a:ahLst/>
            <a:cxnLst/>
            <a:rect l="l" t="t" r="r" b="b"/>
            <a:pathLst>
              <a:path w="3101214" h="504496">
                <a:moveTo>
                  <a:pt x="0" y="0"/>
                </a:moveTo>
                <a:lnTo>
                  <a:pt x="3101214" y="0"/>
                </a:lnTo>
                <a:lnTo>
                  <a:pt x="3101214" y="504496"/>
                </a:lnTo>
                <a:lnTo>
                  <a:pt x="0" y="50449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TR"/>
          </a:p>
        </p:txBody>
      </p:sp>
      <p:grpSp>
        <p:nvGrpSpPr>
          <p:cNvPr id="2" name="Group 2">
            <a:extLst>
              <a:ext uri="{FF2B5EF4-FFF2-40B4-BE49-F238E27FC236}">
                <a16:creationId xmlns:a16="http://schemas.microsoft.com/office/drawing/2014/main" id="{B71E9DCA-B46D-CF72-E6CA-AB9B4AB969E9}"/>
              </a:ext>
            </a:extLst>
          </p:cNvPr>
          <p:cNvGrpSpPr/>
          <p:nvPr/>
        </p:nvGrpSpPr>
        <p:grpSpPr>
          <a:xfrm>
            <a:off x="1905000" y="1038982"/>
            <a:ext cx="381611" cy="381000"/>
            <a:chOff x="0" y="0"/>
            <a:chExt cx="6350000" cy="6339840"/>
          </a:xfrm>
        </p:grpSpPr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8F48D8C8-6E1F-A832-744B-F389F038BBDE}"/>
                </a:ext>
              </a:extLst>
            </p:cNvPr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  <a:close/>
                </a:path>
              </a:pathLst>
            </a:custGeom>
            <a:solidFill>
              <a:srgbClr val="C3976B"/>
            </a:solidFill>
          </p:spPr>
          <p:txBody>
            <a:bodyPr/>
            <a:lstStyle/>
            <a:p>
              <a:endParaRPr lang="en-TR"/>
            </a:p>
          </p:txBody>
        </p:sp>
      </p:grpSp>
      <p:grpSp>
        <p:nvGrpSpPr>
          <p:cNvPr id="12" name="Group 4">
            <a:extLst>
              <a:ext uri="{FF2B5EF4-FFF2-40B4-BE49-F238E27FC236}">
                <a16:creationId xmlns:a16="http://schemas.microsoft.com/office/drawing/2014/main" id="{3B667169-4D5F-99F4-666E-E9C8521473F3}"/>
              </a:ext>
            </a:extLst>
          </p:cNvPr>
          <p:cNvGrpSpPr/>
          <p:nvPr/>
        </p:nvGrpSpPr>
        <p:grpSpPr>
          <a:xfrm>
            <a:off x="7162800" y="1038982"/>
            <a:ext cx="381611" cy="381000"/>
            <a:chOff x="0" y="0"/>
            <a:chExt cx="6350000" cy="6339840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6375389-D9E1-FDE6-6F5A-5D84BABD502B}"/>
                </a:ext>
              </a:extLst>
            </p:cNvPr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  <a:close/>
                </a:path>
              </a:pathLst>
            </a:custGeom>
            <a:solidFill>
              <a:srgbClr val="C3976B"/>
            </a:solidFill>
          </p:spPr>
          <p:txBody>
            <a:bodyPr/>
            <a:lstStyle/>
            <a:p>
              <a:endParaRPr lang="en-TR"/>
            </a:p>
          </p:txBody>
        </p:sp>
      </p:grpSp>
      <p:sp>
        <p:nvSpPr>
          <p:cNvPr id="14" name="TextBox 8">
            <a:extLst>
              <a:ext uri="{FF2B5EF4-FFF2-40B4-BE49-F238E27FC236}">
                <a16:creationId xmlns:a16="http://schemas.microsoft.com/office/drawing/2014/main" id="{C79545D5-6E9D-8E82-C451-1131F1002B7A}"/>
              </a:ext>
            </a:extLst>
          </p:cNvPr>
          <p:cNvSpPr txBox="1"/>
          <p:nvPr/>
        </p:nvSpPr>
        <p:spPr>
          <a:xfrm>
            <a:off x="1905000" y="2675010"/>
            <a:ext cx="4388392" cy="45778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40"/>
              </a:lnSpc>
              <a:spcBef>
                <a:spcPct val="0"/>
              </a:spcBef>
            </a:pPr>
            <a:r>
              <a:rPr lang="en-US" sz="2600" u="none" dirty="0">
                <a:solidFill>
                  <a:srgbClr val="101D42"/>
                </a:solidFill>
                <a:latin typeface="Public Sans"/>
                <a:ea typeface="Public Sans"/>
                <a:cs typeface="Public Sans"/>
                <a:sym typeface="Public Sans"/>
              </a:rPr>
              <a:t>It provides coverage for all financial, health, and industrial assets of institutions, businesses, and individuals with a next-generation approach to insurance; delivering fast and professional solutions with a customer-centric mindset.</a:t>
            </a:r>
          </a:p>
        </p:txBody>
      </p:sp>
      <p:sp>
        <p:nvSpPr>
          <p:cNvPr id="15" name="TextBox 9">
            <a:extLst>
              <a:ext uri="{FF2B5EF4-FFF2-40B4-BE49-F238E27FC236}">
                <a16:creationId xmlns:a16="http://schemas.microsoft.com/office/drawing/2014/main" id="{46794B06-3B6A-37FE-4A9B-7E52FF445499}"/>
              </a:ext>
            </a:extLst>
          </p:cNvPr>
          <p:cNvSpPr txBox="1"/>
          <p:nvPr/>
        </p:nvSpPr>
        <p:spPr>
          <a:xfrm>
            <a:off x="1905000" y="1866900"/>
            <a:ext cx="4388392" cy="5271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4480"/>
              </a:lnSpc>
              <a:spcBef>
                <a:spcPct val="0"/>
              </a:spcBef>
            </a:pPr>
            <a:r>
              <a:rPr lang="tr-TR" sz="3200" b="1" dirty="0" err="1">
                <a:solidFill>
                  <a:srgbClr val="101D42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Our</a:t>
            </a:r>
            <a:r>
              <a:rPr lang="tr-TR" sz="3200" b="1" dirty="0">
                <a:solidFill>
                  <a:srgbClr val="101D42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 </a:t>
            </a:r>
            <a:r>
              <a:rPr lang="tr-TR" sz="3200" b="1" dirty="0" err="1">
                <a:solidFill>
                  <a:srgbClr val="101D42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Vision</a:t>
            </a:r>
            <a:endParaRPr lang="en-US" sz="3200" b="1" u="none" dirty="0">
              <a:solidFill>
                <a:srgbClr val="101D42"/>
              </a:solidFill>
              <a:latin typeface="Public Sans Bold"/>
              <a:ea typeface="Public Sans Bold"/>
              <a:cs typeface="Public Sans Bold"/>
              <a:sym typeface="Public Sans Bold"/>
            </a:endParaRPr>
          </a:p>
        </p:txBody>
      </p:sp>
      <p:sp>
        <p:nvSpPr>
          <p:cNvPr id="16" name="TextBox 11">
            <a:extLst>
              <a:ext uri="{FF2B5EF4-FFF2-40B4-BE49-F238E27FC236}">
                <a16:creationId xmlns:a16="http://schemas.microsoft.com/office/drawing/2014/main" id="{8AA0FE2D-0D41-8F5F-AB84-FB576BB73FE8}"/>
              </a:ext>
            </a:extLst>
          </p:cNvPr>
          <p:cNvSpPr txBox="1"/>
          <p:nvPr/>
        </p:nvSpPr>
        <p:spPr>
          <a:xfrm>
            <a:off x="7162800" y="2675010"/>
            <a:ext cx="4388392" cy="45778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40"/>
              </a:lnSpc>
              <a:spcBef>
                <a:spcPct val="0"/>
              </a:spcBef>
            </a:pPr>
            <a:r>
              <a:rPr lang="en-US" sz="2600" u="none" dirty="0">
                <a:solidFill>
                  <a:srgbClr val="101D42"/>
                </a:solidFill>
                <a:latin typeface="Public Sans"/>
                <a:ea typeface="Public Sans"/>
                <a:cs typeface="Public Sans"/>
                <a:sym typeface="Public Sans"/>
              </a:rPr>
              <a:t>As an insurance and reinsurance brokerage company, our goal is to become a pioneering firm that sets industry standards and leads innovation through reliability, service quality, technology, and solutions—regardless of geography or sector.</a:t>
            </a:r>
          </a:p>
        </p:txBody>
      </p:sp>
      <p:sp>
        <p:nvSpPr>
          <p:cNvPr id="17" name="TextBox 12">
            <a:extLst>
              <a:ext uri="{FF2B5EF4-FFF2-40B4-BE49-F238E27FC236}">
                <a16:creationId xmlns:a16="http://schemas.microsoft.com/office/drawing/2014/main" id="{A2B3CD27-8143-B86E-7172-168CA4060CD3}"/>
              </a:ext>
            </a:extLst>
          </p:cNvPr>
          <p:cNvSpPr txBox="1"/>
          <p:nvPr/>
        </p:nvSpPr>
        <p:spPr>
          <a:xfrm>
            <a:off x="7162800" y="1866900"/>
            <a:ext cx="4388392" cy="5271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4480"/>
              </a:lnSpc>
              <a:spcBef>
                <a:spcPct val="0"/>
              </a:spcBef>
            </a:pPr>
            <a:r>
              <a:rPr lang="tr-TR" sz="3200" b="1" u="none" dirty="0" err="1">
                <a:solidFill>
                  <a:srgbClr val="101D42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Our</a:t>
            </a:r>
            <a:r>
              <a:rPr lang="tr-TR" sz="3200" b="1" u="none" dirty="0">
                <a:solidFill>
                  <a:srgbClr val="101D42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 </a:t>
            </a:r>
            <a:r>
              <a:rPr lang="tr-TR" sz="3200" b="1" u="none" dirty="0" err="1">
                <a:solidFill>
                  <a:srgbClr val="101D42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Mission</a:t>
            </a:r>
            <a:endParaRPr lang="en-US" sz="3200" b="1" u="none" dirty="0">
              <a:solidFill>
                <a:srgbClr val="101D42"/>
              </a:solidFill>
              <a:latin typeface="Public Sans Bold"/>
              <a:ea typeface="Public Sans Bold"/>
              <a:cs typeface="Public Sans Bold"/>
              <a:sym typeface="Public Sans Bold"/>
            </a:endParaRPr>
          </a:p>
        </p:txBody>
      </p:sp>
      <p:grpSp>
        <p:nvGrpSpPr>
          <p:cNvPr id="18" name="Group 4">
            <a:extLst>
              <a:ext uri="{FF2B5EF4-FFF2-40B4-BE49-F238E27FC236}">
                <a16:creationId xmlns:a16="http://schemas.microsoft.com/office/drawing/2014/main" id="{EE65CDF7-402D-CC7A-8703-04581FF50914}"/>
              </a:ext>
            </a:extLst>
          </p:cNvPr>
          <p:cNvGrpSpPr/>
          <p:nvPr/>
        </p:nvGrpSpPr>
        <p:grpSpPr>
          <a:xfrm>
            <a:off x="12071646" y="1038982"/>
            <a:ext cx="381611" cy="381000"/>
            <a:chOff x="0" y="0"/>
            <a:chExt cx="6350000" cy="6339840"/>
          </a:xfrm>
        </p:grpSpPr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7D133954-869F-5A6F-A958-00C8BAF1B586}"/>
                </a:ext>
              </a:extLst>
            </p:cNvPr>
            <p:cNvSpPr/>
            <p:nvPr/>
          </p:nvSpPr>
          <p:spPr>
            <a:xfrm>
              <a:off x="0" y="0"/>
              <a:ext cx="6350000" cy="6339840"/>
            </a:xfrm>
            <a:custGeom>
              <a:avLst/>
              <a:gdLst/>
              <a:ahLst/>
              <a:cxnLst/>
              <a:rect l="l" t="t" r="r" b="b"/>
              <a:pathLst>
                <a:path w="6350000" h="6339840">
                  <a:moveTo>
                    <a:pt x="6350000" y="6339840"/>
                  </a:moveTo>
                  <a:lnTo>
                    <a:pt x="0" y="6339840"/>
                  </a:lnTo>
                  <a:lnTo>
                    <a:pt x="0" y="0"/>
                  </a:lnTo>
                  <a:lnTo>
                    <a:pt x="6350000" y="6339840"/>
                  </a:lnTo>
                  <a:close/>
                </a:path>
              </a:pathLst>
            </a:custGeom>
            <a:solidFill>
              <a:srgbClr val="C3976B"/>
            </a:solidFill>
          </p:spPr>
          <p:txBody>
            <a:bodyPr/>
            <a:lstStyle/>
            <a:p>
              <a:endParaRPr lang="en-TR"/>
            </a:p>
          </p:txBody>
        </p:sp>
      </p:grpSp>
      <p:sp>
        <p:nvSpPr>
          <p:cNvPr id="20" name="TextBox 11">
            <a:extLst>
              <a:ext uri="{FF2B5EF4-FFF2-40B4-BE49-F238E27FC236}">
                <a16:creationId xmlns:a16="http://schemas.microsoft.com/office/drawing/2014/main" id="{8887DB2B-E11F-8AC6-331F-20DBEAD4F76F}"/>
              </a:ext>
            </a:extLst>
          </p:cNvPr>
          <p:cNvSpPr txBox="1"/>
          <p:nvPr/>
        </p:nvSpPr>
        <p:spPr>
          <a:xfrm>
            <a:off x="12071646" y="2675010"/>
            <a:ext cx="4388392" cy="50395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57200" lvl="0" indent="-457200" algn="l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2600" u="none" dirty="0">
                <a:solidFill>
                  <a:srgbClr val="101D42"/>
                </a:solidFill>
                <a:latin typeface="Public Sans"/>
                <a:ea typeface="Public Sans"/>
                <a:cs typeface="Public Sans"/>
                <a:sym typeface="Public Sans"/>
              </a:rPr>
              <a:t>Customer Centricity</a:t>
            </a:r>
            <a:endParaRPr lang="tr-TR" sz="2600" u="none" dirty="0">
              <a:solidFill>
                <a:srgbClr val="101D42"/>
              </a:solidFill>
              <a:latin typeface="Public Sans"/>
              <a:ea typeface="Public Sans"/>
              <a:cs typeface="Public Sans"/>
              <a:sym typeface="Public Sans"/>
            </a:endParaRPr>
          </a:p>
          <a:p>
            <a:pPr marL="457200" lvl="0" indent="-457200" algn="l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tr-TR" sz="2600" dirty="0">
              <a:solidFill>
                <a:srgbClr val="101D42"/>
              </a:solidFill>
              <a:latin typeface="Public Sans"/>
              <a:ea typeface="Public Sans"/>
              <a:cs typeface="Public Sans"/>
              <a:sym typeface="Public Sans"/>
            </a:endParaRPr>
          </a:p>
          <a:p>
            <a:pPr marL="457200" lvl="0" indent="-457200" algn="l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2600" u="none" dirty="0">
                <a:solidFill>
                  <a:srgbClr val="101D42"/>
                </a:solidFill>
                <a:latin typeface="Public Sans"/>
                <a:ea typeface="Public Sans"/>
                <a:cs typeface="Public Sans"/>
                <a:sym typeface="Public Sans"/>
              </a:rPr>
              <a:t>Accountability</a:t>
            </a:r>
            <a:endParaRPr lang="tr-TR" sz="2600" u="none" dirty="0">
              <a:solidFill>
                <a:srgbClr val="101D42"/>
              </a:solidFill>
              <a:latin typeface="Public Sans"/>
              <a:ea typeface="Public Sans"/>
              <a:cs typeface="Public Sans"/>
              <a:sym typeface="Public Sans"/>
            </a:endParaRPr>
          </a:p>
          <a:p>
            <a:pPr marL="457200" lvl="0" indent="-457200" algn="l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tr-TR" sz="2600" dirty="0">
              <a:solidFill>
                <a:srgbClr val="101D42"/>
              </a:solidFill>
              <a:latin typeface="Public Sans"/>
              <a:ea typeface="Public Sans"/>
              <a:cs typeface="Public Sans"/>
              <a:sym typeface="Public Sans"/>
            </a:endParaRPr>
          </a:p>
          <a:p>
            <a:pPr marL="457200" lvl="0" indent="-457200" algn="l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2600" u="none" dirty="0">
                <a:solidFill>
                  <a:srgbClr val="101D42"/>
                </a:solidFill>
                <a:latin typeface="Public Sans"/>
                <a:ea typeface="Public Sans"/>
                <a:cs typeface="Public Sans"/>
                <a:sym typeface="Public Sans"/>
              </a:rPr>
              <a:t>Integrity</a:t>
            </a:r>
            <a:endParaRPr lang="tr-TR" sz="2600" u="none" dirty="0">
              <a:solidFill>
                <a:srgbClr val="101D42"/>
              </a:solidFill>
              <a:latin typeface="Public Sans"/>
              <a:ea typeface="Public Sans"/>
              <a:cs typeface="Public Sans"/>
              <a:sym typeface="Public Sans"/>
            </a:endParaRPr>
          </a:p>
          <a:p>
            <a:pPr marL="457200" lvl="0" indent="-457200" algn="l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tr-TR" sz="2600" dirty="0">
              <a:solidFill>
                <a:srgbClr val="101D42"/>
              </a:solidFill>
              <a:latin typeface="Public Sans"/>
              <a:ea typeface="Public Sans"/>
              <a:cs typeface="Public Sans"/>
              <a:sym typeface="Public Sans"/>
            </a:endParaRPr>
          </a:p>
          <a:p>
            <a:pPr marL="457200" lvl="0" indent="-457200" algn="l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2600" u="none" dirty="0">
                <a:solidFill>
                  <a:srgbClr val="101D42"/>
                </a:solidFill>
                <a:latin typeface="Public Sans"/>
                <a:ea typeface="Public Sans"/>
                <a:cs typeface="Public Sans"/>
                <a:sym typeface="Public Sans"/>
              </a:rPr>
              <a:t>Innovation</a:t>
            </a:r>
            <a:endParaRPr lang="tr-TR" sz="2600" u="none" dirty="0">
              <a:solidFill>
                <a:srgbClr val="101D42"/>
              </a:solidFill>
              <a:latin typeface="Public Sans"/>
              <a:ea typeface="Public Sans"/>
              <a:cs typeface="Public Sans"/>
              <a:sym typeface="Public Sans"/>
            </a:endParaRPr>
          </a:p>
          <a:p>
            <a:pPr marL="457200" lvl="0" indent="-457200" algn="l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tr-TR" sz="2600" dirty="0">
              <a:solidFill>
                <a:srgbClr val="101D42"/>
              </a:solidFill>
              <a:latin typeface="Public Sans"/>
              <a:ea typeface="Public Sans"/>
              <a:cs typeface="Public Sans"/>
              <a:sym typeface="Public Sans"/>
            </a:endParaRPr>
          </a:p>
          <a:p>
            <a:pPr marL="457200" lvl="0" indent="-457200" algn="l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tr-TR" sz="2600" u="none" dirty="0">
                <a:solidFill>
                  <a:srgbClr val="101D42"/>
                </a:solidFill>
                <a:latin typeface="Public Sans"/>
                <a:ea typeface="Public Sans"/>
                <a:cs typeface="Public Sans"/>
                <a:sym typeface="Public Sans"/>
              </a:rPr>
              <a:t>T</a:t>
            </a:r>
            <a:r>
              <a:rPr lang="en-US" sz="2600" u="none" dirty="0" err="1">
                <a:solidFill>
                  <a:srgbClr val="101D42"/>
                </a:solidFill>
                <a:latin typeface="Public Sans"/>
                <a:ea typeface="Public Sans"/>
                <a:cs typeface="Public Sans"/>
                <a:sym typeface="Public Sans"/>
              </a:rPr>
              <a:t>eam</a:t>
            </a:r>
            <a:r>
              <a:rPr lang="en-US" sz="2600" u="none" dirty="0">
                <a:solidFill>
                  <a:srgbClr val="101D42"/>
                </a:solidFill>
                <a:latin typeface="Public Sans"/>
                <a:ea typeface="Public Sans"/>
                <a:cs typeface="Public Sans"/>
                <a:sym typeface="Public Sans"/>
              </a:rPr>
              <a:t> Spirit</a:t>
            </a:r>
            <a:endParaRPr lang="tr-TR" sz="2600" u="none" dirty="0">
              <a:solidFill>
                <a:srgbClr val="101D42"/>
              </a:solidFill>
              <a:latin typeface="Public Sans"/>
              <a:ea typeface="Public Sans"/>
              <a:cs typeface="Public Sans"/>
              <a:sym typeface="Public Sans"/>
            </a:endParaRPr>
          </a:p>
          <a:p>
            <a:pPr marL="457200" lvl="0" indent="-457200" algn="l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tr-TR" sz="2600" dirty="0">
              <a:solidFill>
                <a:srgbClr val="101D42"/>
              </a:solidFill>
              <a:latin typeface="Public Sans"/>
              <a:ea typeface="Public Sans"/>
              <a:cs typeface="Public Sans"/>
              <a:sym typeface="Public Sans"/>
            </a:endParaRPr>
          </a:p>
          <a:p>
            <a:pPr marL="457200" lvl="0" indent="-457200" algn="l">
              <a:lnSpc>
                <a:spcPts val="364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2600" u="none" dirty="0">
                <a:solidFill>
                  <a:srgbClr val="101D42"/>
                </a:solidFill>
                <a:latin typeface="Public Sans"/>
                <a:ea typeface="Public Sans"/>
                <a:cs typeface="Public Sans"/>
                <a:sym typeface="Public Sans"/>
              </a:rPr>
              <a:t>Dynamism</a:t>
            </a:r>
          </a:p>
        </p:txBody>
      </p:sp>
      <p:sp>
        <p:nvSpPr>
          <p:cNvPr id="21" name="TextBox 12">
            <a:extLst>
              <a:ext uri="{FF2B5EF4-FFF2-40B4-BE49-F238E27FC236}">
                <a16:creationId xmlns:a16="http://schemas.microsoft.com/office/drawing/2014/main" id="{40718F8E-218F-7071-BCCC-15FB16A25364}"/>
              </a:ext>
            </a:extLst>
          </p:cNvPr>
          <p:cNvSpPr txBox="1"/>
          <p:nvPr/>
        </p:nvSpPr>
        <p:spPr>
          <a:xfrm>
            <a:off x="12071646" y="1866900"/>
            <a:ext cx="4388392" cy="5271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4480"/>
              </a:lnSpc>
              <a:spcBef>
                <a:spcPct val="0"/>
              </a:spcBef>
            </a:pPr>
            <a:r>
              <a:rPr lang="tr-TR" sz="3200" b="1" dirty="0" err="1">
                <a:solidFill>
                  <a:srgbClr val="101D42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Our</a:t>
            </a:r>
            <a:r>
              <a:rPr lang="tr-TR" sz="3200" b="1" dirty="0">
                <a:solidFill>
                  <a:srgbClr val="101D42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 </a:t>
            </a:r>
            <a:r>
              <a:rPr lang="tr-TR" sz="3200" b="1" dirty="0" err="1">
                <a:solidFill>
                  <a:srgbClr val="101D42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Values</a:t>
            </a:r>
            <a:endParaRPr lang="en-US" sz="3200" b="1" u="none" dirty="0">
              <a:solidFill>
                <a:srgbClr val="101D42"/>
              </a:solidFill>
              <a:latin typeface="Public Sans Bold"/>
              <a:ea typeface="Public Sans Bold"/>
              <a:cs typeface="Public Sans Bold"/>
              <a:sym typeface="Public Sans Bold"/>
            </a:endParaRPr>
          </a:p>
        </p:txBody>
      </p:sp>
    </p:spTree>
    <p:extLst>
      <p:ext uri="{BB962C8B-B14F-4D97-AF65-F5344CB8AC3E}">
        <p14:creationId xmlns:p14="http://schemas.microsoft.com/office/powerpoint/2010/main" val="3303816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1D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H="1">
            <a:off x="13157015" y="0"/>
            <a:ext cx="5130985" cy="5143500"/>
          </a:xfrm>
          <a:custGeom>
            <a:avLst/>
            <a:gdLst/>
            <a:ahLst/>
            <a:cxnLst/>
            <a:rect l="l" t="t" r="r" b="b"/>
            <a:pathLst>
              <a:path w="5130985" h="5143500">
                <a:moveTo>
                  <a:pt x="5130985" y="0"/>
                </a:moveTo>
                <a:lnTo>
                  <a:pt x="0" y="0"/>
                </a:lnTo>
                <a:lnTo>
                  <a:pt x="0" y="5143500"/>
                </a:lnTo>
                <a:lnTo>
                  <a:pt x="5130985" y="5143500"/>
                </a:lnTo>
                <a:lnTo>
                  <a:pt x="5130985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TR"/>
          </a:p>
        </p:txBody>
      </p:sp>
      <p:sp>
        <p:nvSpPr>
          <p:cNvPr id="3" name="Freeform 3"/>
          <p:cNvSpPr/>
          <p:nvPr/>
        </p:nvSpPr>
        <p:spPr>
          <a:xfrm>
            <a:off x="14567171" y="9258300"/>
            <a:ext cx="3101214" cy="504496"/>
          </a:xfrm>
          <a:custGeom>
            <a:avLst/>
            <a:gdLst/>
            <a:ahLst/>
            <a:cxnLst/>
            <a:rect l="l" t="t" r="r" b="b"/>
            <a:pathLst>
              <a:path w="3101214" h="504496">
                <a:moveTo>
                  <a:pt x="0" y="0"/>
                </a:moveTo>
                <a:lnTo>
                  <a:pt x="3101214" y="0"/>
                </a:lnTo>
                <a:lnTo>
                  <a:pt x="3101214" y="504496"/>
                </a:lnTo>
                <a:lnTo>
                  <a:pt x="0" y="50449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TR"/>
          </a:p>
        </p:txBody>
      </p:sp>
      <p:sp>
        <p:nvSpPr>
          <p:cNvPr id="4" name="Freeform 4"/>
          <p:cNvSpPr/>
          <p:nvPr/>
        </p:nvSpPr>
        <p:spPr>
          <a:xfrm>
            <a:off x="1028700" y="1028700"/>
            <a:ext cx="4536063" cy="2046942"/>
          </a:xfrm>
          <a:custGeom>
            <a:avLst/>
            <a:gdLst/>
            <a:ahLst/>
            <a:cxnLst/>
            <a:rect l="l" t="t" r="r" b="b"/>
            <a:pathLst>
              <a:path w="4536063" h="2046942">
                <a:moveTo>
                  <a:pt x="0" y="0"/>
                </a:moveTo>
                <a:lnTo>
                  <a:pt x="4536063" y="0"/>
                </a:lnTo>
                <a:lnTo>
                  <a:pt x="4536063" y="2046942"/>
                </a:lnTo>
                <a:lnTo>
                  <a:pt x="0" y="2046942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TR"/>
          </a:p>
        </p:txBody>
      </p:sp>
      <p:sp>
        <p:nvSpPr>
          <p:cNvPr id="5" name="TextBox 5"/>
          <p:cNvSpPr txBox="1"/>
          <p:nvPr/>
        </p:nvSpPr>
        <p:spPr>
          <a:xfrm>
            <a:off x="1097094" y="4938881"/>
            <a:ext cx="14625413" cy="18987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6800"/>
              </a:lnSpc>
              <a:spcBef>
                <a:spcPct val="0"/>
              </a:spcBef>
            </a:pPr>
            <a:r>
              <a:rPr lang="en-US" sz="9600" dirty="0">
                <a:solidFill>
                  <a:srgbClr val="F4F4F4"/>
                </a:solidFill>
                <a:latin typeface="Public Sans Thin"/>
                <a:ea typeface="Public Sans Thin"/>
                <a:cs typeface="Public Sans Thin"/>
                <a:sym typeface="Public Sans Thin"/>
              </a:rPr>
              <a:t>Thank You for Your Time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097094" y="8735668"/>
            <a:ext cx="10880854" cy="10271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2713"/>
              </a:lnSpc>
            </a:pPr>
            <a:r>
              <a:rPr lang="en-US" sz="1938" b="1">
                <a:solidFill>
                  <a:srgbClr val="F4F4F4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STEEL SİGORTA VE REASÜRANS BROKERLİĞİ A.Ş. </a:t>
            </a:r>
          </a:p>
          <a:p>
            <a:pPr algn="just">
              <a:lnSpc>
                <a:spcPts val="2713"/>
              </a:lnSpc>
              <a:spcBef>
                <a:spcPct val="0"/>
              </a:spcBef>
            </a:pPr>
            <a:r>
              <a:rPr lang="en-US" sz="1938">
                <a:solidFill>
                  <a:srgbClr val="F4F4F4"/>
                </a:solidFill>
                <a:latin typeface="Public Sans"/>
                <a:ea typeface="Public Sans"/>
                <a:cs typeface="Public Sans"/>
                <a:sym typeface="Public Sans"/>
              </a:rPr>
              <a:t>Maslak Mah. Eski </a:t>
            </a:r>
            <a:r>
              <a:rPr lang="en-US" sz="1938" err="1">
                <a:solidFill>
                  <a:srgbClr val="F4F4F4"/>
                </a:solidFill>
                <a:latin typeface="Public Sans"/>
                <a:ea typeface="Public Sans"/>
                <a:cs typeface="Public Sans"/>
                <a:sym typeface="Public Sans"/>
              </a:rPr>
              <a:t>Büyükdere</a:t>
            </a:r>
            <a:r>
              <a:rPr lang="en-US" sz="1938">
                <a:solidFill>
                  <a:srgbClr val="F4F4F4"/>
                </a:solidFill>
                <a:latin typeface="Public Sans"/>
                <a:ea typeface="Public Sans"/>
                <a:cs typeface="Public Sans"/>
                <a:sym typeface="Public Sans"/>
              </a:rPr>
              <a:t> Cad. </a:t>
            </a:r>
            <a:r>
              <a:rPr lang="en-US" sz="1938" err="1">
                <a:solidFill>
                  <a:srgbClr val="F4F4F4"/>
                </a:solidFill>
                <a:latin typeface="Public Sans"/>
                <a:ea typeface="Public Sans"/>
                <a:cs typeface="Public Sans"/>
                <a:sym typeface="Public Sans"/>
              </a:rPr>
              <a:t>Giz</a:t>
            </a:r>
            <a:r>
              <a:rPr lang="en-US" sz="1938">
                <a:solidFill>
                  <a:srgbClr val="F4F4F4"/>
                </a:solidFill>
                <a:latin typeface="Public Sans"/>
                <a:ea typeface="Public Sans"/>
                <a:cs typeface="Public Sans"/>
                <a:sym typeface="Public Sans"/>
              </a:rPr>
              <a:t> 2000 Plaza No: 7 D: 5 </a:t>
            </a:r>
            <a:r>
              <a:rPr lang="en-US" sz="1938" err="1">
                <a:solidFill>
                  <a:srgbClr val="F4F4F4"/>
                </a:solidFill>
                <a:latin typeface="Public Sans"/>
                <a:ea typeface="Public Sans"/>
                <a:cs typeface="Public Sans"/>
                <a:sym typeface="Public Sans"/>
              </a:rPr>
              <a:t>Sarıyer</a:t>
            </a:r>
            <a:r>
              <a:rPr lang="en-US" sz="1938">
                <a:solidFill>
                  <a:srgbClr val="F4F4F4"/>
                </a:solidFill>
                <a:latin typeface="Public Sans"/>
                <a:ea typeface="Public Sans"/>
                <a:cs typeface="Public Sans"/>
                <a:sym typeface="Public Sans"/>
              </a:rPr>
              <a:t>/İSTANBUL</a:t>
            </a:r>
          </a:p>
          <a:p>
            <a:pPr algn="just">
              <a:lnSpc>
                <a:spcPts val="2713"/>
              </a:lnSpc>
              <a:spcBef>
                <a:spcPct val="0"/>
              </a:spcBef>
            </a:pPr>
            <a:r>
              <a:rPr lang="en-US" sz="1938">
                <a:solidFill>
                  <a:srgbClr val="F4F4F4"/>
                </a:solidFill>
                <a:latin typeface="Public Sans"/>
                <a:ea typeface="Public Sans"/>
                <a:cs typeface="Public Sans"/>
                <a:sym typeface="Public Sans"/>
              </a:rPr>
              <a:t>info@steelbroker.com.tr - 444 38 20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238</Words>
  <Application>Microsoft Macintosh PowerPoint</Application>
  <PresentationFormat>Custom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Public Sans Thin</vt:lpstr>
      <vt:lpstr>Aptos</vt:lpstr>
      <vt:lpstr>Public Sans</vt:lpstr>
      <vt:lpstr>Arial</vt:lpstr>
      <vt:lpstr>Public Sans Bold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Steel_Sunum2025</dc:title>
  <dc:creator>Steel Broker</dc:creator>
  <cp:lastModifiedBy>Cenk Ercivelek</cp:lastModifiedBy>
  <cp:revision>4</cp:revision>
  <dcterms:created xsi:type="dcterms:W3CDTF">2006-08-16T00:00:00Z</dcterms:created>
  <dcterms:modified xsi:type="dcterms:W3CDTF">2025-08-07T10:43:53Z</dcterms:modified>
  <dc:identifier>DAGujkgEs-4</dc:identifier>
</cp:coreProperties>
</file>